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4" r:id="rId3"/>
    <p:sldId id="256" r:id="rId4"/>
    <p:sldId id="269" r:id="rId5"/>
    <p:sldId id="265" r:id="rId6"/>
    <p:sldId id="266" r:id="rId7"/>
    <p:sldId id="267" r:id="rId8"/>
    <p:sldId id="268" r:id="rId9"/>
    <p:sldId id="263" r:id="rId10"/>
    <p:sldId id="26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6680-A06C-4982-B30A-AB909A0AF85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4D18-A24C-4924-BF6A-F7EE00D0F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0A6B754-9E48-4B5A-B5D3-48AA61FE9E54}" type="slidenum">
              <a:rPr lang="en-US" sz="1300"/>
              <a:pPr algn="r" eaLnBrk="1" hangingPunct="1"/>
              <a:t>2</a:t>
            </a:fld>
            <a:endParaRPr 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SzPct val="45000"/>
              <a:buFont typeface="Wingdings" panose="05000000000000000000" pitchFamily="2" charset="2"/>
              <a:buNone/>
            </a:pPr>
            <a:fld id="{D436B67C-E798-4A7A-ACF1-56BB5E9226F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838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bomb.wav"/>
          </p:stSnd>
        </p:sndAc>
      </p:transition>
    </mc:Choice>
    <mc:Fallback xmlns="">
      <p:transition spd="slow">
        <p:split orient="vert"/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3B8-6643-4721-8572-2A4A972CCB6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051E-9083-41CA-A7FE-1A7D6D6E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bomb.wav"/>
          </p:stSnd>
        </p:sndAc>
      </p:transition>
    </mc:Choice>
    <mc:Fallback xmlns="">
      <p:transition spd="slow">
        <p:split orient="vert"/>
        <p:sndAc>
          <p:stSnd>
            <p:snd r:embed="rId14" name="bomb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audio" Target="../media/audio1.wav"/><Relationship Id="rId4" Type="http://schemas.openxmlformats.org/officeDocument/2006/relationships/image" Target="../media/image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jpeg"/><Relationship Id="rId7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3849" y="903135"/>
            <a:ext cx="86443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RFID Based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Retail System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7367" y="5161231"/>
            <a:ext cx="989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Stallion Systems &amp; Solution Pvt Ltd</a:t>
            </a:r>
            <a:endParaRPr lang="en-US" sz="5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45499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9575" y="6084561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Sales@stallionindia.com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659" y="2323196"/>
            <a:ext cx="7920507" cy="27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97" y="1191412"/>
            <a:ext cx="1015729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243662" y="3222416"/>
            <a:ext cx="9026525" cy="2864050"/>
            <a:chOff x="10" y="1935"/>
            <a:chExt cx="5686" cy="1919"/>
          </a:xfrm>
        </p:grpSpPr>
        <p:pic>
          <p:nvPicPr>
            <p:cNvPr id="266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5" t="14862" r="19376" b="55000"/>
            <a:stretch>
              <a:fillRect/>
            </a:stretch>
          </p:blipFill>
          <p:spPr bwMode="auto">
            <a:xfrm>
              <a:off x="11" y="2175"/>
              <a:ext cx="5685" cy="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6875" t="14862" r="19376" b="5500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10" y="1935"/>
              <a:ext cx="2263" cy="253"/>
            </a:xfrm>
            <a:prstGeom prst="rect">
              <a:avLst/>
            </a:prstGeom>
            <a:gradFill rotWithShape="0">
              <a:gsLst>
                <a:gs pos="0">
                  <a:srgbClr val="8383FF"/>
                </a:gs>
                <a:gs pos="100000">
                  <a:srgbClr val="6565C9"/>
                </a:gs>
              </a:gsLst>
              <a:lin ang="5400000" scaled="1"/>
            </a:gradFill>
            <a:ln w="9360" cap="sq">
              <a:solidFill>
                <a:srgbClr val="9393FC"/>
              </a:solidFill>
              <a:miter lim="800000"/>
              <a:headEnd/>
              <a:tailEnd/>
            </a:ln>
            <a:effectLst>
              <a:outerShdw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>
                  <a:solidFill>
                    <a:srgbClr val="FFFFFF"/>
                  </a:solidFill>
                </a:rPr>
                <a:t>Sample Project Plan</a:t>
              </a:r>
            </a:p>
          </p:txBody>
        </p:sp>
      </p:grp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257949" y="6068736"/>
            <a:ext cx="86868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Typical Hardware Procurement Lead Time varies between 5 – 9 weeks.</a:t>
            </a:r>
          </a:p>
        </p:txBody>
      </p:sp>
      <p:pic>
        <p:nvPicPr>
          <p:cNvPr id="8" name="Picture 0" descr="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8800" y="508137"/>
            <a:ext cx="6234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Implementation - Methodology</a:t>
            </a:r>
          </a:p>
        </p:txBody>
      </p:sp>
      <p:pic>
        <p:nvPicPr>
          <p:cNvPr id="10" name="Picture 1" descr="foo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5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bomb.wav"/>
          </p:stSnd>
        </p:sndAc>
      </p:transition>
    </mc:Choice>
    <mc:Fallback xmlns="">
      <p:transition spd="slow">
        <p:split orient="vert"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6" y="837126"/>
            <a:ext cx="10219385" cy="5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0" descr="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40297" y="664335"/>
            <a:ext cx="3891567" cy="762000"/>
          </a:xfrm>
          <a:noFill/>
        </p:spPr>
        <p:txBody>
          <a:bodyPr/>
          <a:lstStyle/>
          <a:p>
            <a:pPr eaLnBrk="1" hangingPunct="1"/>
            <a:r>
              <a:rPr lang="en-US" sz="4000" dirty="0">
                <a:latin typeface="Bernard MT Condensed" panose="02050806060905020404" pitchFamily="18" charset="0"/>
              </a:rPr>
              <a:t>RFID (an overview)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446" y="1771919"/>
            <a:ext cx="10664781" cy="401069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lang="en-US" sz="2000" b="1" dirty="0">
                <a:latin typeface="Arial Rounded MT Bold" panose="020F0704030504030204" pitchFamily="34" charset="0"/>
              </a:rPr>
              <a:t>R</a:t>
            </a:r>
            <a:r>
              <a:rPr lang="en-US" sz="2000" dirty="0">
                <a:latin typeface="Arial Rounded MT Bold" panose="020F0704030504030204" pitchFamily="34" charset="0"/>
              </a:rPr>
              <a:t>adio </a:t>
            </a:r>
            <a:r>
              <a:rPr lang="en-US" sz="2000" b="1" dirty="0"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latin typeface="Arial Rounded MT Bold" panose="020F0704030504030204" pitchFamily="34" charset="0"/>
              </a:rPr>
              <a:t>requency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I</a:t>
            </a:r>
            <a:r>
              <a:rPr lang="en-US" sz="2000" dirty="0" smtClean="0">
                <a:latin typeface="Arial Rounded MT Bold" panose="020F0704030504030204" pitchFamily="34" charset="0"/>
              </a:rPr>
              <a:t>dentification </a:t>
            </a:r>
            <a:r>
              <a:rPr lang="en-US" sz="2000" dirty="0">
                <a:latin typeface="Arial Rounded MT Bold" panose="020F0704030504030204" pitchFamily="34" charset="0"/>
              </a:rPr>
              <a:t>describes the use of radio frequency signals to provide automatic identification of items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lang="en-US" sz="2000" dirty="0">
                <a:latin typeface="Arial Rounded MT Bold" panose="020F0704030504030204" pitchFamily="34" charset="0"/>
              </a:rPr>
              <a:t>RFID is a flexible technology that is convenient, easy to use, and well-suited for automatic operation. It combines advantages not available with other identification technologies. </a:t>
            </a:r>
          </a:p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25000"/>
              </a:spcBef>
            </a:pPr>
            <a:r>
              <a:rPr lang="en-US" sz="2000" dirty="0">
                <a:latin typeface="Arial Rounded MT Bold" panose="020F0704030504030204" pitchFamily="34" charset="0"/>
              </a:rPr>
              <a:t>RFID does not require contact or line-of-sight to operate, can function under a variety of environmental conditions, and provides a high level of data integrity. In addition, because the technology is difficult to counterfeit, RFID provides a high level of security.</a:t>
            </a:r>
          </a:p>
        </p:txBody>
      </p:sp>
      <p:pic>
        <p:nvPicPr>
          <p:cNvPr id="4" name="Picture 0" descr="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8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bomb.wav"/>
          </p:stSnd>
        </p:sndAc>
      </p:transition>
    </mc:Choice>
    <mc:Fallback xmlns="">
      <p:transition spd="slow">
        <p:split orient="vert"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843" y="615531"/>
            <a:ext cx="5608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RFID Based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Retail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System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4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/>
          <p:nvPr/>
        </p:nvSpPr>
        <p:spPr>
          <a:xfrm rot="5400000">
            <a:off x="9319141" y="3611301"/>
            <a:ext cx="900291" cy="57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6712276" y="5358165"/>
            <a:ext cx="1180090" cy="538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1213627" y="3787439"/>
            <a:ext cx="931571" cy="504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529589" y="2639096"/>
            <a:ext cx="2331076" cy="130417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291816" y="3783640"/>
            <a:ext cx="1835241" cy="987378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480440" y="3799794"/>
            <a:ext cx="24539" cy="888393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780230" y="3696791"/>
            <a:ext cx="1962451" cy="106711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989097" y="2600837"/>
            <a:ext cx="1582903" cy="212154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81700" y="2730064"/>
            <a:ext cx="151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RFID Tag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7134" y="4623198"/>
            <a:ext cx="318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Registration &amp; POS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5974" y="4737418"/>
            <a:ext cx="19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Physical Audit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7308" y="4799124"/>
            <a:ext cx="273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Double Check Point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8857" y="3070225"/>
            <a:ext cx="343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 Black" panose="02070A03080606020203" pitchFamily="18" charset="0"/>
              </a:rPr>
              <a:t>STA Anti-theft Gate reader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3872" t="4349" r="1297" b="2442"/>
          <a:stretch/>
        </p:blipFill>
        <p:spPr>
          <a:xfrm>
            <a:off x="4842456" y="2125569"/>
            <a:ext cx="1506830" cy="148107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32209" y="1765860"/>
            <a:ext cx="30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RFID Retail Application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10800000">
            <a:off x="2867899" y="5358164"/>
            <a:ext cx="1180090" cy="522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03" y="1503189"/>
            <a:ext cx="859034" cy="1151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8718" y="5131537"/>
            <a:ext cx="1582827" cy="11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s%5b1%5d_51k7f11gn2sf913578034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358744">
            <a:off x="960284" y="5140010"/>
            <a:ext cx="1366884" cy="12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s%5b1%5d_51k7f11gn2sf913578034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358744">
            <a:off x="8640498" y="5044169"/>
            <a:ext cx="1366884" cy="12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8" t="7875" r="22003" b="7526"/>
          <a:stretch/>
        </p:blipFill>
        <p:spPr>
          <a:xfrm>
            <a:off x="10134117" y="5088579"/>
            <a:ext cx="1057056" cy="12345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20" y="1542142"/>
            <a:ext cx="1470637" cy="1117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00" y="1211362"/>
            <a:ext cx="2216025" cy="18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50" y="1021531"/>
            <a:ext cx="2451843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4653" b="13582"/>
          <a:stretch/>
        </p:blipFill>
        <p:spPr bwMode="auto">
          <a:xfrm>
            <a:off x="8397024" y="1316237"/>
            <a:ext cx="1906075" cy="13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 bwMode="auto">
          <a:xfrm>
            <a:off x="1085565" y="4077032"/>
            <a:ext cx="2085348" cy="15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5"/>
          <a:stretch/>
        </p:blipFill>
        <p:spPr bwMode="auto">
          <a:xfrm>
            <a:off x="4421192" y="4052875"/>
            <a:ext cx="2018248" cy="154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19" y="4052875"/>
            <a:ext cx="2227016" cy="15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245158" y="1699314"/>
            <a:ext cx="1641028" cy="36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88575" y="4668301"/>
            <a:ext cx="856444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3367831" y="4652985"/>
            <a:ext cx="856444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5183054" y="3402171"/>
            <a:ext cx="494518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21192" y="2798938"/>
            <a:ext cx="174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Cloud Server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3992" y="2807403"/>
            <a:ext cx="231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Data on finger tip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2196" y="5743388"/>
            <a:ext cx="17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Main Store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0903" y="5743388"/>
            <a:ext cx="14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Store - 01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93815" y="5727421"/>
            <a:ext cx="141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 MT Black" panose="02070A03080606020203" pitchFamily="18" charset="0"/>
              </a:rPr>
              <a:t>Store - 02</a:t>
            </a: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4340" y="497286"/>
            <a:ext cx="6143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Centralized Store Architecture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5400000" flipH="1">
            <a:off x="5213910" y="3244864"/>
            <a:ext cx="432807" cy="334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0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55546" y="1712978"/>
            <a:ext cx="731949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$</a:t>
            </a:r>
            <a:r>
              <a:rPr lang="en-US" sz="1900" b="1" dirty="0">
                <a:latin typeface="Arial Rounded MT Bold" panose="020F0704030504030204" pitchFamily="34" charset="0"/>
              </a:rPr>
              <a:t>400 million market growing at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40%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Stallion Global </a:t>
            </a:r>
            <a:r>
              <a:rPr lang="en-US" sz="1900" b="1" dirty="0">
                <a:latin typeface="Arial Rounded MT Bold" panose="020F0704030504030204" pitchFamily="34" charset="0"/>
              </a:rPr>
              <a:t>is the only full-service solutions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provider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Hardware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Software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Worldwide </a:t>
            </a:r>
            <a:r>
              <a:rPr lang="en-US" sz="1900" b="1" dirty="0">
                <a:latin typeface="Arial Rounded MT Bold" panose="020F0704030504030204" pitchFamily="34" charset="0"/>
              </a:rPr>
              <a:t>installation and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service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Tags </a:t>
            </a:r>
            <a:r>
              <a:rPr lang="en-US" sz="1900" b="1" dirty="0">
                <a:latin typeface="Arial Rounded MT Bold" panose="020F0704030504030204" pitchFamily="34" charset="0"/>
              </a:rPr>
              <a:t>and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labels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Growing </a:t>
            </a:r>
            <a:r>
              <a:rPr lang="en-US" sz="1900" b="1" dirty="0">
                <a:latin typeface="Arial Rounded MT Bold" panose="020F0704030504030204" pitchFamily="34" charset="0"/>
              </a:rPr>
              <a:t>global list of RFID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engagements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Currently </a:t>
            </a:r>
            <a:r>
              <a:rPr lang="en-US" sz="1900" b="1" dirty="0">
                <a:latin typeface="Arial Rounded MT Bold" panose="020F0704030504030204" pitchFamily="34" charset="0"/>
              </a:rPr>
              <a:t>running 2</a:t>
            </a:r>
            <a:r>
              <a:rPr lang="en-US" sz="1900" b="1" dirty="0" smtClean="0">
                <a:latin typeface="Arial Rounded MT Bold" panose="020F0704030504030204" pitchFamily="34" charset="0"/>
              </a:rPr>
              <a:t>+ pilots &amp; 1+ Implementation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297" y="589358"/>
            <a:ext cx="887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MERCHANDISE VISIBILITY™ (RFID) SOLUTIONS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719417"/>
            <a:ext cx="3610847" cy="2137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86390" y="3221972"/>
            <a:ext cx="2327464" cy="361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7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922" r="4930"/>
          <a:stretch/>
        </p:blipFill>
        <p:spPr>
          <a:xfrm>
            <a:off x="231819" y="865031"/>
            <a:ext cx="4250029" cy="5550794"/>
          </a:xfrm>
          <a:prstGeom prst="rect">
            <a:avLst/>
          </a:prstGeom>
        </p:spPr>
      </p:pic>
      <p:pic>
        <p:nvPicPr>
          <p:cNvPr id="5" name="Picture 0" descr="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90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oo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1847" y="1156032"/>
            <a:ext cx="75435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Arial Rounded MT Bold" panose="020F0704030504030204" pitchFamily="34" charset="0"/>
              </a:rPr>
              <a:t>Stallion Global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Differentiators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Enterprise </a:t>
            </a:r>
            <a:r>
              <a:rPr lang="en-US" sz="1900" b="1" dirty="0">
                <a:latin typeface="Arial Rounded MT Bold" panose="020F0704030504030204" pitchFamily="34" charset="0"/>
              </a:rPr>
              <a:t>RFID leader and innovator – 6</a:t>
            </a:r>
            <a:r>
              <a:rPr lang="en-US" sz="1900" b="1" dirty="0" smtClean="0">
                <a:latin typeface="Arial Rounded MT Bold" panose="020F0704030504030204" pitchFamily="34" charset="0"/>
              </a:rPr>
              <a:t>+ </a:t>
            </a:r>
            <a:r>
              <a:rPr lang="en-US" sz="1900" b="1" dirty="0">
                <a:latin typeface="Arial Rounded MT Bold" panose="020F0704030504030204" pitchFamily="34" charset="0"/>
              </a:rPr>
              <a:t>years of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implementations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Full </a:t>
            </a:r>
            <a:r>
              <a:rPr lang="en-US" sz="1900" b="1" dirty="0">
                <a:latin typeface="Arial Rounded MT Bold" panose="020F0704030504030204" pitchFamily="34" charset="0"/>
              </a:rPr>
              <a:t>spectrum of multi-mode use cases to support every store format /business model - hands-free, handheld, fixed,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overhead, pedestal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One Tag </a:t>
            </a:r>
            <a:r>
              <a:rPr lang="en-US" sz="1900" b="1" dirty="0">
                <a:latin typeface="Arial Rounded MT Bold" panose="020F0704030504030204" pitchFamily="34" charset="0"/>
              </a:rPr>
              <a:t>– single solution for both inventory management at item level and loss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prevention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Enterprise </a:t>
            </a:r>
            <a:r>
              <a:rPr lang="en-US" sz="1900" b="1" dirty="0">
                <a:latin typeface="Arial Rounded MT Bold" panose="020F0704030504030204" pitchFamily="34" charset="0"/>
              </a:rPr>
              <a:t>class software meets IT requirements for scalability, security, centralized management and network </a:t>
            </a:r>
            <a:r>
              <a:rPr lang="en-US" sz="1900" b="1" dirty="0" smtClean="0">
                <a:latin typeface="Arial Rounded MT Bold" panose="020F0704030504030204" pitchFamily="34" charset="0"/>
              </a:rPr>
              <a:t>architecture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Patent </a:t>
            </a:r>
            <a:r>
              <a:rPr lang="en-US" sz="1900" b="1" dirty="0">
                <a:latin typeface="Arial Rounded MT Bold" panose="020F0704030504030204" pitchFamily="34" charset="0"/>
              </a:rPr>
              <a:t>license gives retailers protection from potential litigation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118" y="561071"/>
            <a:ext cx="9736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TRANSFORMING RFID PILOTS INTO LIVE ROLL-0UTS</a:t>
            </a:r>
          </a:p>
        </p:txBody>
      </p:sp>
    </p:spTree>
    <p:extLst>
      <p:ext uri="{BB962C8B-B14F-4D97-AF65-F5344CB8AC3E}">
        <p14:creationId xmlns:p14="http://schemas.microsoft.com/office/powerpoint/2010/main" val="31607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5911" y="342642"/>
            <a:ext cx="9819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EXTENDING RFID BEYOND INVENTORY MANAGEMENT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3121" y="1223489"/>
            <a:ext cx="1828799" cy="10560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RFID-Enabled </a:t>
            </a:r>
            <a:r>
              <a:rPr lang="en-US" sz="1400" b="1" dirty="0">
                <a:latin typeface="Georgia" panose="02040502050405020303" pitchFamily="18" charset="0"/>
              </a:rPr>
              <a:t>Inventory Management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34269" y="1223489"/>
            <a:ext cx="1828800" cy="1056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Georgia" panose="02040502050405020303" pitchFamily="18" charset="0"/>
              </a:rPr>
              <a:t>RFID-Enabled Loss Prevention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68922" y="1223489"/>
            <a:ext cx="1828800" cy="10560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Georgia" panose="02040502050405020303" pitchFamily="18" charset="0"/>
              </a:rPr>
              <a:t>RFID-Enhanced Customer Experience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03575" y="1223489"/>
            <a:ext cx="1828800" cy="1056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Georgia" panose="02040502050405020303" pitchFamily="18" charset="0"/>
              </a:rPr>
              <a:t>RFID-Enabled </a:t>
            </a:r>
            <a:r>
              <a:rPr lang="en-US" sz="1400" b="1" dirty="0">
                <a:latin typeface="Georgia" panose="02040502050405020303" pitchFamily="18" charset="0"/>
              </a:rPr>
              <a:t>Supply Chain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399268" y="1488633"/>
            <a:ext cx="820548" cy="5257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22473" y="1488633"/>
            <a:ext cx="820548" cy="5257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682216" y="1488633"/>
            <a:ext cx="820548" cy="5257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5911" y="2458045"/>
            <a:ext cx="2537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Elephant" panose="02020904090505020303" pitchFamily="18" charset="0"/>
                <a:cs typeface="Aharoni" panose="02010803020104030203" pitchFamily="2" charset="-79"/>
              </a:rPr>
              <a:t>•</a:t>
            </a:r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Improve </a:t>
            </a:r>
            <a:r>
              <a:rPr lang="en-US" sz="1400" dirty="0" smtClean="0">
                <a:latin typeface="Elephant" panose="02020904090505020303" pitchFamily="18" charset="0"/>
                <a:cs typeface="Aharoni" panose="02010803020104030203" pitchFamily="2" charset="-79"/>
              </a:rPr>
              <a:t> inventory </a:t>
            </a:r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accuracy </a:t>
            </a:r>
          </a:p>
          <a:p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•Reduce out-of-stocks </a:t>
            </a:r>
          </a:p>
          <a:p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•Reduce working capital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•Source tag to reduce in-store task </a:t>
            </a:r>
            <a:r>
              <a:rPr lang="en-GB" sz="1400" dirty="0" smtClean="0">
                <a:latin typeface="Elephant" panose="02020904090505020303" pitchFamily="18" charset="0"/>
                <a:cs typeface="Aharoni" panose="02010803020104030203" pitchFamily="2" charset="-79"/>
              </a:rPr>
              <a:t>labour </a:t>
            </a:r>
            <a:endParaRPr lang="en-GB" sz="1400" dirty="0">
              <a:latin typeface="Elephant" panose="02020904090505020303" pitchFamily="18" charset="0"/>
              <a:cs typeface="Aharoni" panose="02010803020104030203" pitchFamily="2" charset="-79"/>
            </a:endParaRP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•+2% increase in inventory accuracy leads to +1% sales lift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9816" y="2434907"/>
            <a:ext cx="2395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•Leverage single RFID tag for inventory and loss prevention (LP)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•Restock stolen items to ensure merchandise availability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•Integrate LP and inventory data to uncover patterns of theft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94911" y="2452518"/>
            <a:ext cx="2962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Elephant" panose="02020904090505020303" pitchFamily="18" charset="0"/>
                <a:cs typeface="Aharoni" panose="02010803020104030203" pitchFamily="2" charset="-79"/>
              </a:rPr>
              <a:t>•</a:t>
            </a:r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Improve merchandise availability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•Enable additional merchandising options, enhance store layout flexibility </a:t>
            </a:r>
          </a:p>
          <a:p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•Support mobile POS, e-receipts, self-checkout </a:t>
            </a:r>
          </a:p>
          <a:p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•Optimize </a:t>
            </a:r>
            <a:r>
              <a:rPr lang="en-US" sz="1400" dirty="0" smtClean="0">
                <a:latin typeface="Elephant" panose="02020904090505020303" pitchFamily="18" charset="0"/>
                <a:cs typeface="Aharoni" panose="02010803020104030203" pitchFamily="2" charset="-79"/>
              </a:rPr>
              <a:t>Omni-channel </a:t>
            </a:r>
            <a:r>
              <a:rPr lang="en-US" sz="1400" dirty="0">
                <a:latin typeface="Elephant" panose="02020904090505020303" pitchFamily="18" charset="0"/>
                <a:cs typeface="Aharoni" panose="02010803020104030203" pitchFamily="2" charset="-79"/>
              </a:rPr>
              <a:t>inventory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11027" y="2415876"/>
            <a:ext cx="2737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•Source tag to reduce labour costs, improve compliance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•Gain visibility into inventory location and movement </a:t>
            </a:r>
          </a:p>
          <a:p>
            <a:r>
              <a:rPr lang="en-GB" sz="1400" dirty="0">
                <a:latin typeface="Elephant" panose="02020904090505020303" pitchFamily="18" charset="0"/>
                <a:cs typeface="Aharoni" panose="02010803020104030203" pitchFamily="2" charset="-79"/>
              </a:rPr>
              <a:t>•Extend LP protection to cargo theft, vendor fraud, counterfeiting and diversion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34" y="4491496"/>
            <a:ext cx="2187134" cy="14053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768" y="4515125"/>
            <a:ext cx="2227801" cy="14053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573" y="4491496"/>
            <a:ext cx="2641643" cy="1452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560" y="4441917"/>
            <a:ext cx="2450335" cy="14549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53355" y="6102653"/>
            <a:ext cx="9485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Berlin Sans FB Demi" panose="020E0802020502020306" pitchFamily="34" charset="0"/>
              </a:rPr>
              <a:t>Retailers </a:t>
            </a:r>
            <a:r>
              <a:rPr lang="en-GB" b="1" dirty="0">
                <a:latin typeface="Berlin Sans FB Demi" panose="020E0802020502020306" pitchFamily="34" charset="0"/>
              </a:rPr>
              <a:t>are deploying RFID for maximum merchandise visibility across the supply chain. 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9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58356" y="478159"/>
            <a:ext cx="4108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INVESTMENT THESIS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9634" y="1208794"/>
            <a:ext cx="1052204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Revenue </a:t>
            </a:r>
            <a:r>
              <a:rPr lang="en-GB" sz="1900" b="1" dirty="0">
                <a:latin typeface="Arial Rounded MT Bold" panose="020F0704030504030204" pitchFamily="34" charset="0"/>
              </a:rPr>
              <a:t>growth with continued margin and OPEX improvements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Strong </a:t>
            </a:r>
            <a:r>
              <a:rPr lang="en-GB" sz="1900" b="1" dirty="0">
                <a:latin typeface="Arial Rounded MT Bold" panose="020F0704030504030204" pitchFamily="34" charset="0"/>
              </a:rPr>
              <a:t>global brand with extensive installed base and recurring revenues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Continuous </a:t>
            </a:r>
            <a:r>
              <a:rPr lang="en-GB" sz="1900" b="1" dirty="0">
                <a:latin typeface="Arial Rounded MT Bold" panose="020F0704030504030204" pitchFamily="34" charset="0"/>
              </a:rPr>
              <a:t>stream of retailers switching from #1 competitor to </a:t>
            </a:r>
            <a:r>
              <a:rPr lang="en-GB" sz="1900" b="1" dirty="0" smtClean="0">
                <a:latin typeface="Arial Rounded MT Bold" panose="020F0704030504030204" pitchFamily="34" charset="0"/>
              </a:rPr>
              <a:t>Stallion Group’s </a:t>
            </a:r>
            <a:r>
              <a:rPr lang="en-GB" sz="1900" b="1" dirty="0">
                <a:latin typeface="Arial Rounded MT Bold" panose="020F0704030504030204" pitchFamily="34" charset="0"/>
              </a:rPr>
              <a:t>EAS/RFID solutions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RF </a:t>
            </a:r>
            <a:r>
              <a:rPr lang="en-GB" sz="1900" b="1" dirty="0">
                <a:latin typeface="Arial Rounded MT Bold" panose="020F0704030504030204" pitchFamily="34" charset="0"/>
              </a:rPr>
              <a:t>technology superiority…gaining market share worldwide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Worldwide </a:t>
            </a:r>
            <a:r>
              <a:rPr lang="en-GB" sz="1900" b="1" dirty="0">
                <a:latin typeface="Arial Rounded MT Bold" panose="020F0704030504030204" pitchFamily="34" charset="0"/>
              </a:rPr>
              <a:t>sales and service capability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Best-in-class </a:t>
            </a:r>
            <a:r>
              <a:rPr lang="en-GB" sz="1900" b="1" dirty="0">
                <a:latin typeface="Arial Rounded MT Bold" panose="020F0704030504030204" pitchFamily="34" charset="0"/>
              </a:rPr>
              <a:t>RFID technology supports merchandise availability strategy </a:t>
            </a:r>
            <a:endParaRPr lang="en-GB" sz="1900" b="1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900" b="1" dirty="0" smtClean="0">
                <a:latin typeface="Arial Rounded MT Bold" panose="020F0704030504030204" pitchFamily="34" charset="0"/>
              </a:rPr>
              <a:t>Apparel Labelling </a:t>
            </a:r>
            <a:r>
              <a:rPr lang="en-GB" sz="1900" b="1" dirty="0">
                <a:latin typeface="Arial Rounded MT Bold" panose="020F0704030504030204" pitchFamily="34" charset="0"/>
              </a:rPr>
              <a:t>Solutions appropriately structured to deliver RFID </a:t>
            </a:r>
            <a:r>
              <a:rPr lang="en-GB" sz="1900" b="1" dirty="0" smtClean="0">
                <a:latin typeface="Arial Rounded MT Bold" panose="020F0704030504030204" pitchFamily="34" charset="0"/>
              </a:rPr>
              <a:t>consumables</a:t>
            </a:r>
          </a:p>
          <a:p>
            <a:r>
              <a:rPr lang="en-GB" sz="1900" b="1" dirty="0" smtClean="0">
                <a:latin typeface="Arial Rounded MT Bold" panose="020F0704030504030204" pitchFamily="34" charset="0"/>
              </a:rPr>
              <a:t> </a:t>
            </a:r>
            <a:endParaRPr lang="en-GB" sz="1900" b="1" dirty="0"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Arial Rounded MT Bold" panose="020F0704030504030204" pitchFamily="34" charset="0"/>
              </a:rPr>
              <a:t>Strong </a:t>
            </a:r>
            <a:r>
              <a:rPr lang="en-US" sz="1900" b="1" dirty="0">
                <a:latin typeface="Arial Rounded MT Bold" panose="020F0704030504030204" pitchFamily="34" charset="0"/>
              </a:rPr>
              <a:t>balance sheet </a:t>
            </a:r>
          </a:p>
        </p:txBody>
      </p:sp>
    </p:spTree>
    <p:extLst>
      <p:ext uri="{BB962C8B-B14F-4D97-AF65-F5344CB8AC3E}">
        <p14:creationId xmlns:p14="http://schemas.microsoft.com/office/powerpoint/2010/main" val="42380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74387" y="872543"/>
            <a:ext cx="4530210" cy="838200"/>
          </a:xfrm>
        </p:spPr>
        <p:txBody>
          <a:bodyPr/>
          <a:lstStyle/>
          <a:p>
            <a:r>
              <a:rPr lang="en-US" sz="4000" dirty="0">
                <a:latin typeface="Bernard MT Condensed" panose="02050806060905020404" pitchFamily="18" charset="0"/>
              </a:rPr>
              <a:t>Business Benefits</a:t>
            </a:r>
            <a:endParaRPr lang="en-IN" sz="4000" dirty="0">
              <a:latin typeface="Bernard MT Condensed" panose="020508060609050204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0433" y="1710743"/>
            <a:ext cx="10446914" cy="421353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Achieving </a:t>
            </a:r>
            <a:r>
              <a:rPr lang="en-US" sz="2400" u="sng" dirty="0">
                <a:latin typeface="Arial Rounded MT Bold" panose="020F0704030504030204" pitchFamily="34" charset="0"/>
              </a:rPr>
              <a:t>Accuracy</a:t>
            </a:r>
            <a:r>
              <a:rPr lang="en-US" sz="2400" dirty="0">
                <a:latin typeface="Arial Rounded MT Bold" panose="020F0704030504030204" pitchFamily="34" charset="0"/>
              </a:rPr>
              <a:t>, </a:t>
            </a:r>
            <a:r>
              <a:rPr lang="en-US" sz="2400" u="sng" dirty="0">
                <a:latin typeface="Arial Rounded MT Bold" panose="020F0704030504030204" pitchFamily="34" charset="0"/>
              </a:rPr>
              <a:t>Reliability</a:t>
            </a:r>
            <a:r>
              <a:rPr lang="en-US" sz="2400" dirty="0">
                <a:latin typeface="Arial Rounded MT Bold" panose="020F0704030504030204" pitchFamily="34" charset="0"/>
              </a:rPr>
              <a:t> and </a:t>
            </a:r>
            <a:r>
              <a:rPr lang="en-US" sz="2400" u="sng" dirty="0">
                <a:latin typeface="Arial Rounded MT Bold" panose="020F0704030504030204" pitchFamily="34" charset="0"/>
              </a:rPr>
              <a:t>Availability</a:t>
            </a:r>
            <a:r>
              <a:rPr lang="en-US" sz="2400" dirty="0">
                <a:latin typeface="Arial Rounded MT Bold" panose="020F0704030504030204" pitchFamily="34" charset="0"/>
              </a:rPr>
              <a:t> of process data (with 100% </a:t>
            </a:r>
            <a:r>
              <a:rPr lang="en-US" sz="2400" dirty="0" smtClean="0">
                <a:latin typeface="Arial Rounded MT Bold" panose="020F0704030504030204" pitchFamily="34" charset="0"/>
              </a:rPr>
              <a:t>read </a:t>
            </a:r>
            <a:r>
              <a:rPr lang="en-US" sz="2400" dirty="0">
                <a:latin typeface="Arial Rounded MT Bold" panose="020F0704030504030204" pitchFamily="34" charset="0"/>
              </a:rPr>
              <a:t>rates and ability to port data into existing systems, this enables for data based decision making leading to competitive advantage)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Enhancing operational speed and increased productivity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RFID System independent of the skill level of operator (easy to use &amp; simple, this ensures faster adoption in existing processes)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Enhanced Supply Chain visibility through greater control over inventory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Reduction in overall Operating Costs</a:t>
            </a:r>
            <a:endParaRPr lang="en-IN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0" descr="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oo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6606862"/>
            <a:ext cx="11909486" cy="2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bomb.wav"/>
          </p:stSnd>
        </p:sndAc>
      </p:transition>
    </mc:Choice>
    <mc:Fallback xmlns="">
      <p:transition spd="slow">
        <p:split orient="vert"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598</Words>
  <Application>Microsoft Office PowerPoint</Application>
  <PresentationFormat>Widescreen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Aharoni</vt:lpstr>
      <vt:lpstr>Arial</vt:lpstr>
      <vt:lpstr>Arial Rounded MT Bold</vt:lpstr>
      <vt:lpstr>Berlin Sans FB Demi</vt:lpstr>
      <vt:lpstr>Bernard MT Condensed</vt:lpstr>
      <vt:lpstr>Bodoni MT Black</vt:lpstr>
      <vt:lpstr>Calibri</vt:lpstr>
      <vt:lpstr>Calibri Light</vt:lpstr>
      <vt:lpstr>DejaVu Sans</vt:lpstr>
      <vt:lpstr>Droid Sans Fallback</vt:lpstr>
      <vt:lpstr>Elephant</vt:lpstr>
      <vt:lpstr>Georgia</vt:lpstr>
      <vt:lpstr>Times New Roman</vt:lpstr>
      <vt:lpstr>Wingdings</vt:lpstr>
      <vt:lpstr>Office Theme</vt:lpstr>
      <vt:lpstr>PowerPoint Presentation</vt:lpstr>
      <vt:lpstr>RFID (an overview)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Benefits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Nagendra kambli</dc:creator>
  <cp:lastModifiedBy>StallionRFID</cp:lastModifiedBy>
  <cp:revision>99</cp:revision>
  <dcterms:created xsi:type="dcterms:W3CDTF">2016-04-12T07:42:52Z</dcterms:created>
  <dcterms:modified xsi:type="dcterms:W3CDTF">2017-02-21T14:02:36Z</dcterms:modified>
</cp:coreProperties>
</file>